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70" r:id="rId5"/>
    <p:sldId id="260" r:id="rId6"/>
    <p:sldId id="261" r:id="rId7"/>
    <p:sldId id="262" r:id="rId8"/>
    <p:sldId id="263" r:id="rId9"/>
    <p:sldId id="269" r:id="rId10"/>
    <p:sldId id="265" r:id="rId11"/>
    <p:sldId id="268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26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0D693-D442-4A55-8521-92D7744E1C40}" type="datetimeFigureOut">
              <a:rPr lang="fr-BE" smtClean="0"/>
              <a:t>24/06/2016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D4C60-78B3-4532-AF87-2674D6CAE55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13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E334-947C-4BA1-AF97-107C86A8EBE4}" type="datetimeFigureOut">
              <a:rPr lang="fr-BE" smtClean="0"/>
              <a:t>24/06/2016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FF0F-B9CA-4C06-AF9D-8559602D3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569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E334-947C-4BA1-AF97-107C86A8EBE4}" type="datetimeFigureOut">
              <a:rPr lang="fr-BE" smtClean="0"/>
              <a:t>24/06/2016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FF0F-B9CA-4C06-AF9D-8559602D3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183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E334-947C-4BA1-AF97-107C86A8EBE4}" type="datetimeFigureOut">
              <a:rPr lang="fr-BE" smtClean="0"/>
              <a:t>24/06/2016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FF0F-B9CA-4C06-AF9D-8559602D3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129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E334-947C-4BA1-AF97-107C86A8EBE4}" type="datetimeFigureOut">
              <a:rPr lang="fr-BE" smtClean="0"/>
              <a:t>24/06/2016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FF0F-B9CA-4C06-AF9D-8559602D3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235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E334-947C-4BA1-AF97-107C86A8EBE4}" type="datetimeFigureOut">
              <a:rPr lang="fr-BE" smtClean="0"/>
              <a:t>24/06/2016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FF0F-B9CA-4C06-AF9D-8559602D3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346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E334-947C-4BA1-AF97-107C86A8EBE4}" type="datetimeFigureOut">
              <a:rPr lang="fr-BE" smtClean="0"/>
              <a:t>24/06/2016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FF0F-B9CA-4C06-AF9D-8559602D3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050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E334-947C-4BA1-AF97-107C86A8EBE4}" type="datetimeFigureOut">
              <a:rPr lang="fr-BE" smtClean="0"/>
              <a:t>24/06/2016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FF0F-B9CA-4C06-AF9D-8559602D3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677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E334-947C-4BA1-AF97-107C86A8EBE4}" type="datetimeFigureOut">
              <a:rPr lang="fr-BE" smtClean="0"/>
              <a:t>24/06/2016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FF0F-B9CA-4C06-AF9D-8559602D3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091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E334-947C-4BA1-AF97-107C86A8EBE4}" type="datetimeFigureOut">
              <a:rPr lang="fr-BE" smtClean="0"/>
              <a:t>24/06/2016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FF0F-B9CA-4C06-AF9D-8559602D3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548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E334-947C-4BA1-AF97-107C86A8EBE4}" type="datetimeFigureOut">
              <a:rPr lang="fr-BE" smtClean="0"/>
              <a:t>24/06/2016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FF0F-B9CA-4C06-AF9D-8559602D3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697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E334-947C-4BA1-AF97-107C86A8EBE4}" type="datetimeFigureOut">
              <a:rPr lang="fr-BE" smtClean="0"/>
              <a:t>24/06/2016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FF0F-B9CA-4C06-AF9D-8559602D3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093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1E334-947C-4BA1-AF97-107C86A8EBE4}" type="datetimeFigureOut">
              <a:rPr lang="fr-BE" smtClean="0"/>
              <a:t>24/06/2016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4FF0F-B9CA-4C06-AF9D-8559602D37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436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nercoop.be" TargetMode="External"/><Relationship Id="rId2" Type="http://schemas.openxmlformats.org/officeDocument/2006/relationships/hyperlink" Target="mailto:joelfery@msn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incent.rosart@skynet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PROJET D’IMPLANTATION D’UN PARC DE 6 EOLIENNES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>
                <a:solidFill>
                  <a:schemeClr val="tx1"/>
                </a:solidFill>
              </a:rPr>
              <a:t>ENTRE NIVELLES, BRAINE L’ALLEUD ET GENAPPE</a:t>
            </a: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70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PROJET EOLIEN DE WINDVISION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dirty="0" smtClean="0"/>
              <a:t>L’Etude du parc éolien n’est pas finalisée et manque totalement de transparence : aucune réponse valable aux questions posées.</a:t>
            </a:r>
          </a:p>
          <a:p>
            <a:pPr marL="0" indent="0" algn="just">
              <a:buNone/>
            </a:pPr>
            <a:r>
              <a:rPr lang="fr-BE" dirty="0" smtClean="0"/>
              <a:t>A ce stade, l’avant-projet de </a:t>
            </a:r>
            <a:r>
              <a:rPr lang="fr-BE" dirty="0" err="1" smtClean="0"/>
              <a:t>Windvision</a:t>
            </a:r>
            <a:r>
              <a:rPr lang="fr-BE" dirty="0" smtClean="0"/>
              <a:t> nous semble vide.</a:t>
            </a:r>
          </a:p>
          <a:p>
            <a:pPr marL="0" indent="0" algn="just">
              <a:buNone/>
            </a:pPr>
            <a:endParaRPr lang="fr-BE" dirty="0" smtClean="0"/>
          </a:p>
          <a:p>
            <a:pPr marL="0" indent="0" algn="just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8578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CE QUE NOUS POUVONS FAIRE DANS LES DEUX SEMAINES QUI SUIVENT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fr-BE" dirty="0" smtClean="0"/>
              <a:t>C’</a:t>
            </a:r>
            <a:r>
              <a:rPr lang="fr-BE" dirty="0" smtClean="0"/>
              <a:t>EST DE DONNER DES DEVOIRS A FAIRE A LA SOCIETE WINDVISION.</a:t>
            </a:r>
          </a:p>
          <a:p>
            <a:pPr marL="0" indent="0" algn="just">
              <a:buNone/>
            </a:pPr>
            <a:r>
              <a:rPr lang="fr-BE" dirty="0" smtClean="0"/>
              <a:t>A CE SUJET, NOUS VOUS AVONS ENVOYE UN </a:t>
            </a:r>
            <a:r>
              <a:rPr lang="fr-BE" dirty="0" smtClean="0"/>
              <a:t>COURRIEL AVEC UNE LETTRE-TYPE. </a:t>
            </a:r>
          </a:p>
          <a:p>
            <a:pPr marL="0" indent="0" algn="just">
              <a:buNone/>
            </a:pPr>
            <a:r>
              <a:rPr lang="fr-BE" dirty="0" smtClean="0"/>
              <a:t>VOUS </a:t>
            </a:r>
            <a:r>
              <a:rPr lang="fr-BE" dirty="0" smtClean="0"/>
              <a:t>POUVEZ VOUS EN INSPIRER TEL QUEL, RETIRER CE QUI NE VOUS CONVIENT PAS OU AJOUTER DES CHOSES, A VOUS DE VOIR.</a:t>
            </a:r>
          </a:p>
          <a:p>
            <a:pPr marL="0" indent="0" algn="just">
              <a:buNone/>
            </a:pPr>
            <a:r>
              <a:rPr lang="fr-BE" dirty="0" smtClean="0"/>
              <a:t>ENSUITE VOUS L’IMPRIMEZ ET LA FAITES SIGNER </a:t>
            </a:r>
            <a:r>
              <a:rPr lang="fr-BE" dirty="0" smtClean="0"/>
              <a:t>PAR </a:t>
            </a:r>
            <a:r>
              <a:rPr lang="fr-BE" dirty="0" smtClean="0"/>
              <a:t>UN MAXIMUM DE VOS CONNAISSANCES.</a:t>
            </a:r>
          </a:p>
          <a:p>
            <a:pPr marL="0" indent="0" algn="just">
              <a:buNone/>
            </a:pPr>
            <a:r>
              <a:rPr lang="fr-BE" dirty="0" smtClean="0"/>
              <a:t>TRANSMETTEZ LE DOCUMENT A LA VILLE DE GENAPPE (EN PRIORITE), UNE COPIE A WINDVISION ET UNE A LA VILLE DE NIVELLES.</a:t>
            </a:r>
          </a:p>
          <a:p>
            <a:pPr marL="0" indent="0" algn="just">
              <a:buNone/>
            </a:pPr>
            <a:r>
              <a:rPr lang="fr-BE" dirty="0" smtClean="0"/>
              <a:t>POUR LES HABITANTS DE LILLOIS : MEME PROCEDURE</a:t>
            </a:r>
            <a:endParaRPr lang="fr-BE" dirty="0" smtClean="0"/>
          </a:p>
          <a:p>
            <a:pPr marL="0" indent="0" algn="just">
              <a:buNone/>
            </a:pPr>
            <a:r>
              <a:rPr lang="fr-BE" dirty="0" smtClean="0"/>
              <a:t>POUR NIVELLES : VOUS POUVEZ DEPOSER LE COURRIER CHEZ JOEL FERY</a:t>
            </a:r>
          </a:p>
          <a:p>
            <a:pPr marL="0" indent="0" algn="just">
              <a:buNone/>
            </a:pPr>
            <a:r>
              <a:rPr lang="fr-BE" dirty="0" smtClean="0"/>
              <a:t>POUR GENAPPE, CHEZ JEAN-FRANCOIS MITSCH</a:t>
            </a:r>
          </a:p>
          <a:p>
            <a:pPr marL="0" indent="0" algn="just">
              <a:buNone/>
            </a:pPr>
            <a:r>
              <a:rPr lang="fr-BE" dirty="0" smtClean="0"/>
              <a:t>N’OUBLIEZ PAS DE COMPLETER LE COURRIER PAR </a:t>
            </a:r>
            <a:r>
              <a:rPr lang="fr-BE" dirty="0" smtClean="0"/>
              <a:t>VOS NOM ET PRENOM, ADRESSE ET DATE.</a:t>
            </a:r>
          </a:p>
          <a:p>
            <a:pPr marL="0" indent="0" algn="just">
              <a:buNone/>
            </a:pPr>
            <a:endParaRPr lang="fr-BE" dirty="0" smtClean="0"/>
          </a:p>
          <a:p>
            <a:pPr marL="0" indent="0" algn="just">
              <a:buNone/>
            </a:pPr>
            <a:endParaRPr lang="fr-BE" dirty="0" smtClean="0"/>
          </a:p>
          <a:p>
            <a:pPr marL="0" indent="0" algn="just">
              <a:buNone/>
            </a:pP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146772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VOS CONTACTS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 smtClean="0"/>
              <a:t>ASBL « DU COTE DES CHAMPS »</a:t>
            </a:r>
          </a:p>
          <a:p>
            <a:pPr marL="0" indent="0">
              <a:buNone/>
            </a:pPr>
            <a:r>
              <a:rPr lang="fr-BE" sz="2000" dirty="0" smtClean="0"/>
              <a:t>Siège social : rue de Dinant, 69</a:t>
            </a:r>
          </a:p>
          <a:p>
            <a:pPr marL="0" indent="0">
              <a:buNone/>
            </a:pPr>
            <a:r>
              <a:rPr lang="fr-BE" sz="2000" dirty="0" smtClean="0"/>
              <a:t>1401 </a:t>
            </a:r>
            <a:r>
              <a:rPr lang="fr-BE" sz="2000" dirty="0" err="1" smtClean="0"/>
              <a:t>Baulers</a:t>
            </a:r>
            <a:r>
              <a:rPr lang="fr-BE" sz="2000" dirty="0" smtClean="0"/>
              <a:t> – Contact FERY Joël 067/842198</a:t>
            </a:r>
          </a:p>
          <a:p>
            <a:pPr marL="0" indent="0">
              <a:buNone/>
            </a:pPr>
            <a:r>
              <a:rPr lang="fr-BE" sz="2000" dirty="0" smtClean="0">
                <a:hlinkClick r:id="rId2"/>
              </a:rPr>
              <a:t>joelfery@msn.com</a:t>
            </a:r>
            <a:endParaRPr lang="fr-BE" sz="2000" dirty="0" smtClean="0"/>
          </a:p>
          <a:p>
            <a:pPr marL="0" indent="0">
              <a:buNone/>
            </a:pPr>
            <a:r>
              <a:rPr lang="fr-BE" dirty="0" smtClean="0"/>
              <a:t>Jean-François MITSCH</a:t>
            </a:r>
          </a:p>
          <a:p>
            <a:pPr marL="0" indent="0">
              <a:buNone/>
            </a:pPr>
            <a:r>
              <a:rPr lang="fr-BE" sz="2000" dirty="0" smtClean="0"/>
              <a:t>Avenue des Cottages, 24</a:t>
            </a:r>
          </a:p>
          <a:p>
            <a:pPr marL="0" indent="0">
              <a:buNone/>
            </a:pPr>
            <a:r>
              <a:rPr lang="fr-BE" sz="2000" dirty="0" smtClean="0"/>
              <a:t>1471 Genappe</a:t>
            </a:r>
            <a:endParaRPr lang="fr-BE" sz="2000" dirty="0" smtClean="0"/>
          </a:p>
          <a:p>
            <a:pPr marL="0" indent="0">
              <a:buNone/>
            </a:pPr>
            <a:r>
              <a:rPr lang="fr-BE" sz="2000" dirty="0" smtClean="0">
                <a:hlinkClick r:id="rId3"/>
              </a:rPr>
              <a:t>info@enercoop.be</a:t>
            </a:r>
            <a:endParaRPr lang="fr-BE" sz="2000" dirty="0" smtClean="0"/>
          </a:p>
          <a:p>
            <a:pPr marL="0" indent="0">
              <a:buNone/>
            </a:pPr>
            <a:r>
              <a:rPr lang="fr-BE" sz="2000" dirty="0" smtClean="0"/>
              <a:t>0495/298815</a:t>
            </a:r>
          </a:p>
          <a:p>
            <a:pPr marL="0" indent="0">
              <a:buNone/>
            </a:pPr>
            <a:r>
              <a:rPr lang="fr-BE" dirty="0"/>
              <a:t>Vincent ROSART</a:t>
            </a:r>
          </a:p>
          <a:p>
            <a:pPr marL="0" indent="0">
              <a:buNone/>
            </a:pPr>
            <a:r>
              <a:rPr lang="fr-BE" sz="2000" dirty="0">
                <a:hlinkClick r:id="rId4"/>
              </a:rPr>
              <a:t>Vincent.rosart@skynet.be</a:t>
            </a:r>
            <a:endParaRPr lang="fr-BE" sz="2000" dirty="0"/>
          </a:p>
          <a:p>
            <a:pPr marL="0" indent="0">
              <a:buNone/>
            </a:pPr>
            <a:endParaRPr lang="fr-BE" sz="2000" dirty="0" smtClean="0"/>
          </a:p>
        </p:txBody>
      </p:sp>
    </p:spTree>
    <p:extLst>
      <p:ext uri="{BB962C8B-B14F-4D97-AF65-F5344CB8AC3E}">
        <p14:creationId xmlns:p14="http://schemas.microsoft.com/office/powerpoint/2010/main" val="86034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Promoteur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BE" sz="6600" b="1" dirty="0" err="1"/>
              <a:t>WindVision</a:t>
            </a:r>
            <a:r>
              <a:rPr lang="fr-BE" sz="6600" b="1" dirty="0"/>
              <a:t> </a:t>
            </a:r>
            <a:r>
              <a:rPr lang="fr-BE" sz="6600" b="1" dirty="0" err="1"/>
              <a:t>Belgium</a:t>
            </a:r>
            <a:r>
              <a:rPr lang="fr-BE" sz="6600" b="1" dirty="0"/>
              <a:t> S.A.</a:t>
            </a:r>
            <a:r>
              <a:rPr lang="fr-BE" sz="6600" dirty="0"/>
              <a:t> </a:t>
            </a:r>
            <a:r>
              <a:rPr lang="fr-BE" sz="6600" dirty="0" smtClean="0"/>
              <a:t/>
            </a:r>
            <a:br>
              <a:rPr lang="fr-BE" sz="6600" dirty="0" smtClean="0"/>
            </a:br>
            <a:r>
              <a:rPr lang="fr-BE" sz="4200" dirty="0" err="1"/>
              <a:t>Interleuvenlaan</a:t>
            </a:r>
            <a:r>
              <a:rPr lang="fr-BE" sz="4200" dirty="0"/>
              <a:t> 15, Building D, 2nd </a:t>
            </a:r>
            <a:r>
              <a:rPr lang="fr-BE" sz="4200" dirty="0" err="1"/>
              <a:t>floor</a:t>
            </a:r>
            <a:r>
              <a:rPr lang="fr-BE" sz="4200" dirty="0"/>
              <a:t> </a:t>
            </a:r>
            <a:r>
              <a:rPr lang="fr-BE" sz="4200" dirty="0" smtClean="0"/>
              <a:t/>
            </a:r>
            <a:br>
              <a:rPr lang="fr-BE" sz="4200" dirty="0" smtClean="0"/>
            </a:br>
            <a:r>
              <a:rPr lang="fr-BE" sz="4200" dirty="0"/>
              <a:t>3001 </a:t>
            </a:r>
            <a:r>
              <a:rPr lang="fr-BE" sz="4200" dirty="0" err="1"/>
              <a:t>Heverlee</a:t>
            </a:r>
            <a:r>
              <a:rPr lang="fr-BE" sz="4200" dirty="0"/>
              <a:t>, BELGIUM </a:t>
            </a:r>
            <a:r>
              <a:rPr lang="fr-BE" sz="4200" dirty="0" smtClean="0"/>
              <a:t/>
            </a:r>
            <a:br>
              <a:rPr lang="fr-BE" sz="4200" dirty="0" smtClean="0"/>
            </a:br>
            <a:r>
              <a:rPr lang="fr-BE" sz="4200" dirty="0"/>
              <a:t>Tel: +32 16 29 94 55 </a:t>
            </a:r>
            <a:r>
              <a:rPr lang="fr-BE" sz="4200" dirty="0" smtClean="0"/>
              <a:t/>
            </a:r>
            <a:br>
              <a:rPr lang="fr-BE" sz="4200" dirty="0" smtClean="0"/>
            </a:br>
            <a:r>
              <a:rPr lang="fr-BE" sz="4200" dirty="0"/>
              <a:t>Fax: +32 16 29 94 58 </a:t>
            </a:r>
          </a:p>
        </p:txBody>
      </p:sp>
    </p:spTree>
    <p:extLst>
      <p:ext uri="{BB962C8B-B14F-4D97-AF65-F5344CB8AC3E}">
        <p14:creationId xmlns:p14="http://schemas.microsoft.com/office/powerpoint/2010/main" val="386933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SITUATION DES EOLIENNES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12516" r="16712" b="6398"/>
          <a:stretch/>
        </p:blipFill>
        <p:spPr>
          <a:xfrm>
            <a:off x="1547664" y="1628800"/>
            <a:ext cx="5837850" cy="4648367"/>
          </a:xfrm>
        </p:spPr>
      </p:pic>
    </p:spTree>
    <p:extLst>
      <p:ext uri="{BB962C8B-B14F-4D97-AF65-F5344CB8AC3E}">
        <p14:creationId xmlns:p14="http://schemas.microsoft.com/office/powerpoint/2010/main" val="25199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1026" name="Picture 2" descr="C:\Users\PaPa\Documents\CD 16 MAI 2013\EOLIEN\GENAPPE\2016-06-21 18.21.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4510" r="33529" b="8039"/>
          <a:stretch/>
        </p:blipFill>
        <p:spPr bwMode="auto">
          <a:xfrm>
            <a:off x="323528" y="288449"/>
            <a:ext cx="8496944" cy="618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67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QUAND ON Y REGARDE DE PLUS PRES</a:t>
            </a:r>
            <a:endParaRPr lang="fr-BE" dirty="0"/>
          </a:p>
        </p:txBody>
      </p:sp>
      <p:pic>
        <p:nvPicPr>
          <p:cNvPr id="10" name="Espace réservé du contenu 9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8" t="15396" r="3505" b="3771"/>
          <a:stretch/>
        </p:blipFill>
        <p:spPr bwMode="auto">
          <a:xfrm>
            <a:off x="467544" y="1501589"/>
            <a:ext cx="8208912" cy="48245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Ellipse 10"/>
          <p:cNvSpPr/>
          <p:nvPr/>
        </p:nvSpPr>
        <p:spPr>
          <a:xfrm>
            <a:off x="5419198" y="332085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/>
          <p:cNvSpPr/>
          <p:nvPr/>
        </p:nvSpPr>
        <p:spPr>
          <a:xfrm>
            <a:off x="5069985" y="313211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/>
          <p:cNvSpPr/>
          <p:nvPr/>
        </p:nvSpPr>
        <p:spPr>
          <a:xfrm>
            <a:off x="6208538" y="387000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llipse 13"/>
          <p:cNvSpPr/>
          <p:nvPr/>
        </p:nvSpPr>
        <p:spPr>
          <a:xfrm>
            <a:off x="5801728" y="350526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/>
          <p:cNvSpPr/>
          <p:nvPr/>
        </p:nvSpPr>
        <p:spPr>
          <a:xfrm>
            <a:off x="6597128" y="413106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/>
          <p:cNvSpPr/>
          <p:nvPr/>
        </p:nvSpPr>
        <p:spPr>
          <a:xfrm>
            <a:off x="6597128" y="444030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llipse 2"/>
          <p:cNvSpPr/>
          <p:nvPr/>
        </p:nvSpPr>
        <p:spPr>
          <a:xfrm rot="466681">
            <a:off x="4173562" y="2032844"/>
            <a:ext cx="1746157" cy="466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llipse 16"/>
          <p:cNvSpPr/>
          <p:nvPr/>
        </p:nvSpPr>
        <p:spPr>
          <a:xfrm rot="1691011">
            <a:off x="3786977" y="2786355"/>
            <a:ext cx="353731" cy="2003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Ellipse 18"/>
          <p:cNvSpPr/>
          <p:nvPr/>
        </p:nvSpPr>
        <p:spPr>
          <a:xfrm rot="1839587">
            <a:off x="4465149" y="5290279"/>
            <a:ext cx="1032878" cy="538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Ellipse 19"/>
          <p:cNvSpPr/>
          <p:nvPr/>
        </p:nvSpPr>
        <p:spPr>
          <a:xfrm rot="2735972">
            <a:off x="3383785" y="3680460"/>
            <a:ext cx="1611957" cy="1086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Ellipse 21"/>
          <p:cNvSpPr/>
          <p:nvPr/>
        </p:nvSpPr>
        <p:spPr>
          <a:xfrm rot="1839587">
            <a:off x="3166482" y="3506348"/>
            <a:ext cx="598055" cy="2669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Ellipse 22"/>
          <p:cNvSpPr/>
          <p:nvPr/>
        </p:nvSpPr>
        <p:spPr>
          <a:xfrm rot="19609812">
            <a:off x="6061500" y="2826634"/>
            <a:ext cx="803640" cy="3342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Ellipse 23"/>
          <p:cNvSpPr/>
          <p:nvPr/>
        </p:nvSpPr>
        <p:spPr>
          <a:xfrm rot="1839587">
            <a:off x="6977946" y="4095701"/>
            <a:ext cx="1032878" cy="538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Ellipse 24"/>
          <p:cNvSpPr/>
          <p:nvPr/>
        </p:nvSpPr>
        <p:spPr>
          <a:xfrm rot="21170504">
            <a:off x="7229475" y="4828425"/>
            <a:ext cx="1032878" cy="538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276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PARC EOLIEN A NIVELLES-SUD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BE" dirty="0" smtClean="0"/>
              <a:t>En 2016/2017, implantation d’un parc de 4 éoliennes à Nivelles-Sud.</a:t>
            </a:r>
          </a:p>
          <a:p>
            <a:pPr marL="0" indent="0" algn="just">
              <a:buNone/>
            </a:pPr>
            <a:r>
              <a:rPr lang="fr-BE" dirty="0" smtClean="0"/>
              <a:t>L’ASBL « DU COTE DES CHAMPS » a émis un avis favorable pour l’implantation de celui-ci, tout en introduisant une série de recommandations pour les 5 éoliennes initialement prévues. </a:t>
            </a:r>
          </a:p>
          <a:p>
            <a:pPr marL="0" indent="0" algn="just">
              <a:buNone/>
            </a:pPr>
            <a:r>
              <a:rPr lang="fr-BE" dirty="0" smtClean="0"/>
              <a:t>Elle avait demandé le retrait de l’éolienne n° 1, trop proche des habitations (750m),</a:t>
            </a:r>
          </a:p>
          <a:p>
            <a:pPr marL="0" indent="0" algn="just">
              <a:buNone/>
            </a:pPr>
            <a:r>
              <a:rPr lang="fr-BE" dirty="0" smtClean="0"/>
              <a:t>L’éolienne n’étant plus reprise dans le projet et les 4 éoliennes restantes étant situées le long des autoroutes, l’ASBL n’a donc plus réagi.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3853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POSITION DE L’ASBL « DU COTE DES CHAMPS »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fr-BE" dirty="0" smtClean="0"/>
              <a:t>L’ASBL s’est imposée des directives:</a:t>
            </a:r>
          </a:p>
          <a:p>
            <a:pPr algn="just"/>
            <a:r>
              <a:rPr lang="fr-BE" dirty="0" smtClean="0"/>
              <a:t>Elle s’est positionnée dans l’optique du Ministre DI ANTONIO, qui proposait d’implanter des parcs éoliens le long des autoroutes et des voies ferrées, car le paysage est déjà impacté. </a:t>
            </a:r>
          </a:p>
          <a:p>
            <a:pPr algn="just"/>
            <a:r>
              <a:rPr lang="fr-BE" dirty="0" smtClean="0"/>
              <a:t>Elle va encore plus loin en proposant de les implanter dans les parcs industriels, comme cela se fait en Flandre.</a:t>
            </a:r>
          </a:p>
          <a:p>
            <a:pPr algn="just"/>
            <a:r>
              <a:rPr lang="fr-BE" dirty="0" smtClean="0"/>
              <a:t>Elle refuse de sacrifier les paysages là où ils ne sont pas déjà impactés.</a:t>
            </a:r>
          </a:p>
          <a:p>
            <a:pPr algn="just"/>
            <a:r>
              <a:rPr lang="fr-BE" dirty="0" smtClean="0"/>
              <a:t>Elle refuse l’implantation d’éoliennes à proximité d’habitats concentrés.</a:t>
            </a:r>
          </a:p>
          <a:p>
            <a:pPr algn="just"/>
            <a:r>
              <a:rPr lang="fr-BE" dirty="0" smtClean="0"/>
              <a:t>Elle exige une participation maximale pour </a:t>
            </a:r>
            <a:r>
              <a:rPr lang="fr-BE" dirty="0"/>
              <a:t>la </a:t>
            </a:r>
            <a:r>
              <a:rPr lang="fr-BE" dirty="0" smtClean="0"/>
              <a:t>commune et les </a:t>
            </a:r>
            <a:r>
              <a:rPr lang="fr-BE" dirty="0"/>
              <a:t>coopératives de </a:t>
            </a:r>
            <a:r>
              <a:rPr lang="fr-BE" dirty="0" smtClean="0"/>
              <a:t>citoyens. </a:t>
            </a:r>
            <a:endParaRPr lang="fr-BE" dirty="0"/>
          </a:p>
          <a:p>
            <a:pPr algn="just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1607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PROJET NIVEOLE </a:t>
            </a:r>
            <a:r>
              <a:rPr lang="fr-BE" dirty="0"/>
              <a:t/>
            </a:r>
            <a:br>
              <a:rPr lang="fr-BE" dirty="0"/>
            </a:br>
            <a:r>
              <a:rPr lang="fr-BE" sz="4000" dirty="0"/>
              <a:t>En </a:t>
            </a:r>
            <a:r>
              <a:rPr lang="fr-BE" sz="4000" dirty="0" smtClean="0"/>
              <a:t>2002, refus </a:t>
            </a:r>
            <a:r>
              <a:rPr lang="fr-BE" sz="4000" dirty="0"/>
              <a:t>de permis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BE" sz="4300" dirty="0"/>
              <a:t>PROJET </a:t>
            </a:r>
            <a:r>
              <a:rPr lang="fr-BE" sz="4300" dirty="0" smtClean="0"/>
              <a:t>GREENWIND</a:t>
            </a:r>
          </a:p>
          <a:p>
            <a:pPr marL="0" indent="0" algn="just">
              <a:buNone/>
            </a:pPr>
            <a:r>
              <a:rPr lang="fr-BE" sz="4200" dirty="0" smtClean="0"/>
              <a:t>En </a:t>
            </a:r>
            <a:r>
              <a:rPr lang="fr-BE" sz="4200" dirty="0"/>
              <a:t>2008, le projet d’implanter initialement 13 éoliennes, puis </a:t>
            </a:r>
            <a:r>
              <a:rPr lang="fr-BE" sz="4200" dirty="0" smtClean="0"/>
              <a:t>11 à La </a:t>
            </a:r>
            <a:r>
              <a:rPr lang="fr-BE" sz="4200" dirty="0"/>
              <a:t>Brie </a:t>
            </a:r>
            <a:r>
              <a:rPr lang="fr-BE" sz="4200" dirty="0" smtClean="0"/>
              <a:t>est </a:t>
            </a:r>
            <a:r>
              <a:rPr lang="fr-BE" sz="4200" dirty="0"/>
              <a:t>refusé, ainsi que son </a:t>
            </a:r>
            <a:r>
              <a:rPr lang="fr-BE" sz="4200" dirty="0" smtClean="0"/>
              <a:t>recours.</a:t>
            </a:r>
            <a:endParaRPr lang="fr-BE" sz="4200" dirty="0"/>
          </a:p>
          <a:p>
            <a:pPr marL="0" indent="0" algn="just">
              <a:buNone/>
            </a:pPr>
            <a:r>
              <a:rPr lang="fr-BE" sz="4200" dirty="0" smtClean="0"/>
              <a:t>Demande d’implantation d’un </a:t>
            </a:r>
            <a:r>
              <a:rPr lang="fr-BE" sz="4200" dirty="0"/>
              <a:t>mât de mesure au Trou du </a:t>
            </a:r>
            <a:r>
              <a:rPr lang="fr-BE" sz="4200" dirty="0" smtClean="0"/>
              <a:t>Bois :e également </a:t>
            </a:r>
            <a:r>
              <a:rPr lang="fr-BE" sz="4200" dirty="0"/>
              <a:t>été refusé.</a:t>
            </a:r>
          </a:p>
          <a:p>
            <a:pPr marL="0" indent="0" algn="just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0165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DEUX PROJETS REFUSES</a:t>
            </a:r>
            <a:br>
              <a:rPr lang="fr-BE" dirty="0" smtClean="0"/>
            </a:br>
            <a:r>
              <a:rPr lang="fr-BE" dirty="0" smtClean="0"/>
              <a:t>POUR LE MEME LIEU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ALORS POURQUOI INSISTER </a:t>
            </a:r>
            <a:endParaRPr lang="fr-BE" dirty="0" smtClean="0">
              <a:solidFill>
                <a:srgbClr val="FF0000"/>
              </a:solidFill>
            </a:endParaRPr>
          </a:p>
          <a:p>
            <a:r>
              <a:rPr lang="fr-BE" dirty="0" smtClean="0">
                <a:solidFill>
                  <a:srgbClr val="FF0000"/>
                </a:solidFill>
              </a:rPr>
              <a:t>ET AUSSI CETTE SI SOUDAINE PRECIPITATION </a:t>
            </a:r>
            <a:r>
              <a:rPr lang="fr-BE" dirty="0" smtClean="0">
                <a:solidFill>
                  <a:srgbClr val="FF0000"/>
                </a:solidFill>
              </a:rPr>
              <a:t>?</a:t>
            </a:r>
          </a:p>
          <a:p>
            <a:endParaRPr lang="fr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206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386</Words>
  <Application>Microsoft Office PowerPoint</Application>
  <PresentationFormat>Affichage à l'écran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PROJET D’IMPLANTATION D’UN PARC DE 6 EOLIENNES</vt:lpstr>
      <vt:lpstr>Promoteur</vt:lpstr>
      <vt:lpstr>SITUATION DES EOLIENNES</vt:lpstr>
      <vt:lpstr>Présentation PowerPoint</vt:lpstr>
      <vt:lpstr>QUAND ON Y REGARDE DE PLUS PRES</vt:lpstr>
      <vt:lpstr>PARC EOLIEN A NIVELLES-SUD</vt:lpstr>
      <vt:lpstr>POSITION DE L’ASBL « DU COTE DES CHAMPS »</vt:lpstr>
      <vt:lpstr>PROJET NIVEOLE  En 2002, refus de permis </vt:lpstr>
      <vt:lpstr>DEUX PROJETS REFUSES POUR LE MEME LIEU</vt:lpstr>
      <vt:lpstr>LE PROJET EOLIEN DE WINDVISION</vt:lpstr>
      <vt:lpstr>CE QUE NOUS POUVONS FAIRE DANS LES DEUX SEMAINES QUI SUIVENT</vt:lpstr>
      <vt:lpstr>VOS CONTACTS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D’IMPLANTATION D’UN PARC DE 6 EOLIENNES</dc:title>
  <dc:creator>PaPa</dc:creator>
  <cp:lastModifiedBy>PaPa</cp:lastModifiedBy>
  <cp:revision>26</cp:revision>
  <dcterms:created xsi:type="dcterms:W3CDTF">2016-06-13T20:25:38Z</dcterms:created>
  <dcterms:modified xsi:type="dcterms:W3CDTF">2016-06-24T07:43:03Z</dcterms:modified>
</cp:coreProperties>
</file>